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08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52F2-655C-4F10-BEB6-217D33987AFF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B441A-C639-441E-8D9A-2DE755ABDA0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線コネクタ 38"/>
          <p:cNvCxnSpPr/>
          <p:nvPr/>
        </p:nvCxnSpPr>
        <p:spPr>
          <a:xfrm>
            <a:off x="17056" y="4353432"/>
            <a:ext cx="910748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422523" y="129549"/>
            <a:ext cx="5112568" cy="2075315"/>
          </a:xfrm>
          <a:prstGeom prst="roundRect">
            <a:avLst>
              <a:gd name="adj" fmla="val 556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4043" y="7532"/>
            <a:ext cx="3600400" cy="30777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ふい字Ｐ" pitchFamily="2" charset="-128"/>
                <a:ea typeface="ふい字Ｐ" pitchFamily="2" charset="-128"/>
              </a:rPr>
              <a:t>課題：</a:t>
            </a:r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顧客が困っている！こと、欲求、求めているもの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067944" y="1292000"/>
            <a:ext cx="2577772" cy="1344912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11960" y="1137181"/>
            <a:ext cx="1224136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smtClean="0">
                <a:latin typeface="ふい字Ｐ" pitchFamily="2" charset="-128"/>
                <a:ea typeface="ふい字Ｐ" pitchFamily="2" charset="-128"/>
              </a:rPr>
              <a:t>現状の解決策は</a:t>
            </a:r>
            <a:endParaRPr lang="en-US" altLang="ja-JP" sz="12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22523" y="2852936"/>
            <a:ext cx="6912768" cy="1018708"/>
          </a:xfrm>
          <a:prstGeom prst="roundRect">
            <a:avLst>
              <a:gd name="adj" fmla="val 9984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9497" y="2680345"/>
            <a:ext cx="1000176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ふい字Ｐ" pitchFamily="2" charset="-128"/>
                <a:ea typeface="ふい字Ｐ" pitchFamily="2" charset="-128"/>
              </a:rPr>
              <a:t>誰が</a:t>
            </a:r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？ </a:t>
            </a:r>
            <a:r>
              <a:rPr lang="en-US" altLang="ja-JP" sz="1200" b="1" smtClean="0">
                <a:latin typeface="ふい字Ｐ" pitchFamily="2" charset="-128"/>
                <a:ea typeface="ふい字Ｐ" pitchFamily="2" charset="-128"/>
              </a:rPr>
              <a:t>…</a:t>
            </a:r>
          </a:p>
          <a:p>
            <a:r>
              <a:rPr lang="ja-JP" altLang="en-US" sz="800" smtClean="0">
                <a:latin typeface="ふい字Ｐ" pitchFamily="2" charset="-128"/>
                <a:ea typeface="ふい字Ｐ" pitchFamily="2" charset="-128"/>
              </a:rPr>
              <a:t>見込み顧客</a:t>
            </a:r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70640" y="2704815"/>
            <a:ext cx="127852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smtClean="0">
                <a:latin typeface="ふい字Ｐ" pitchFamily="2" charset="-128"/>
                <a:ea typeface="ふい字Ｐ" pitchFamily="2" charset="-128"/>
              </a:rPr>
              <a:t>→特に絞るなら</a:t>
            </a:r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800" smtClean="0">
                <a:latin typeface="ふい字Ｐ" pitchFamily="2" charset="-128"/>
                <a:ea typeface="ふい字Ｐ" pitchFamily="2" charset="-128"/>
              </a:rPr>
              <a:t>EarlyAdaptor</a:t>
            </a:r>
            <a:r>
              <a:rPr lang="ja-JP" altLang="en-US" sz="800" smtClean="0">
                <a:latin typeface="ふい字Ｐ" pitchFamily="2" charset="-128"/>
                <a:ea typeface="ふい字Ｐ" pitchFamily="2" charset="-128"/>
              </a:rPr>
              <a:t>、</a:t>
            </a:r>
            <a:r>
              <a:rPr lang="en-US" altLang="ja-JP" sz="800" smtClean="0">
                <a:latin typeface="ふい字Ｐ" pitchFamily="2" charset="-128"/>
                <a:ea typeface="ふい字Ｐ" pitchFamily="2" charset="-128"/>
              </a:rPr>
              <a:t>coreFan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441772" y="4581128"/>
            <a:ext cx="5786411" cy="1697126"/>
          </a:xfrm>
          <a:prstGeom prst="roundRect">
            <a:avLst>
              <a:gd name="adj" fmla="val 7624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6538" y="4437112"/>
            <a:ext cx="429349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要するに、</a:t>
            </a:r>
            <a:r>
              <a:rPr lang="ja-JP" altLang="en-US" sz="1400" b="1" u="sng" smtClean="0">
                <a:latin typeface="ふい字Ｐ" pitchFamily="2" charset="-128"/>
                <a:ea typeface="ふい字Ｐ" pitchFamily="2" charset="-128"/>
              </a:rPr>
              <a:t>実用最小限</a:t>
            </a:r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でこういうものがあればいいのでは</a:t>
            </a:r>
            <a:r>
              <a:rPr lang="en-US" altLang="ja-JP" sz="1200" b="1" smtClean="0">
                <a:latin typeface="ふい字Ｐ" pitchFamily="2" charset="-128"/>
                <a:ea typeface="ふい字Ｐ" pitchFamily="2" charset="-128"/>
              </a:rPr>
              <a:t>?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72201" y="495336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困っていることに気が付いて 解決したがっているか？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使えないときに非常に困る？ （</a:t>
            </a:r>
            <a:r>
              <a:rPr lang="en-US" altLang="ja-JP" sz="900" smtClean="0">
                <a:latin typeface="ふい字Ｐ" pitchFamily="2" charset="-128"/>
                <a:ea typeface="ふい字Ｐ" pitchFamily="2" charset="-128"/>
              </a:rPr>
              <a:t>40</a:t>
            </a: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％以上）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顧客が得る新たなメリット ＞＞ 新たなデメリット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 rot="5400000">
            <a:off x="-601398" y="734886"/>
            <a:ext cx="159329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仮説 ：</a:t>
            </a:r>
            <a:r>
              <a:rPr lang="en-US" altLang="ja-JP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STEP</a:t>
            </a:r>
            <a:r>
              <a:rPr lang="ja-JP" altLang="en-US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 </a:t>
            </a:r>
            <a:r>
              <a:rPr lang="en-US" altLang="ja-JP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1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4986962" y="3617520"/>
            <a:ext cx="1952600" cy="541624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104216" y="3496004"/>
            <a:ext cx="142685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00" smtClean="0">
                <a:latin typeface="ふい字Ｐ" pitchFamily="2" charset="-128"/>
                <a:ea typeface="ふい字Ｐ" pitchFamily="2" charset="-128"/>
              </a:rPr>
              <a:t>もっと具体的に誰さん？：</a:t>
            </a:r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  <a:p>
            <a:r>
              <a:rPr lang="ja-JP" altLang="en-US" sz="800" smtClean="0">
                <a:latin typeface="ふい字Ｐ" pitchFamily="2" charset="-128"/>
                <a:ea typeface="ふい字Ｐ" pitchFamily="2" charset="-128"/>
              </a:rPr>
              <a:t>（誰を幸せにしたいですか？）</a:t>
            </a:r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76056" y="4571836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多くても上位３つまで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endParaRPr kumimoji="1" lang="ja-JP" altLang="en-US" sz="90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590478" y="279698"/>
            <a:ext cx="2837187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□ それはなぜ？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□ さらになぜ？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□ そもそも、なぜ？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100"/>
              </a:lnSpc>
            </a:pP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732240" y="2132856"/>
            <a:ext cx="1923236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競合調査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メディア記事調査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市場・</a:t>
            </a:r>
            <a:r>
              <a:rPr lang="en-US" altLang="ja-JP" sz="900" smtClean="0">
                <a:latin typeface="ふい字Ｐ" pitchFamily="2" charset="-128"/>
                <a:ea typeface="ふい字Ｐ" pitchFamily="2" charset="-128"/>
              </a:rPr>
              <a:t>SNS</a:t>
            </a: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・トレンド調査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4864972" y="2852936"/>
            <a:ext cx="0" cy="10081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 rot="5400000">
            <a:off x="-896260" y="2616877"/>
            <a:ext cx="22322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インタビュー相手、日付（      </a:t>
            </a:r>
            <a:r>
              <a:rPr lang="en-US" altLang="ja-JP" sz="1000" smtClean="0">
                <a:latin typeface="ふい字Ｐ" pitchFamily="2" charset="-128"/>
                <a:ea typeface="ふい字Ｐ" pitchFamily="2" charset="-128"/>
              </a:rPr>
              <a:t>                   </a:t>
            </a: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　　）        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699792" y="6080874"/>
            <a:ext cx="3168352" cy="696197"/>
          </a:xfrm>
          <a:prstGeom prst="roundRect">
            <a:avLst>
              <a:gd name="adj" fmla="val 11221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987824" y="5966042"/>
            <a:ext cx="93111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一言で言うと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7130380" y="3326049"/>
            <a:ext cx="1872208" cy="1687127"/>
          </a:xfrm>
          <a:prstGeom prst="roundRect">
            <a:avLst>
              <a:gd name="adj" fmla="val 8531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447890" y="3082677"/>
            <a:ext cx="12961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mtClean="0">
                <a:latin typeface="ふい字Ｐ" pitchFamily="2" charset="-128"/>
                <a:ea typeface="ふい字Ｐ" pitchFamily="2" charset="-128"/>
              </a:rPr>
              <a:t>見込み顧客</a:t>
            </a:r>
            <a:endParaRPr lang="en-US" altLang="ja-JP" sz="1600" b="1" smtClean="0">
              <a:latin typeface="ふい字Ｐ" pitchFamily="2" charset="-128"/>
              <a:ea typeface="ふい字Ｐ" pitchFamily="2" charset="-128"/>
            </a:endParaRPr>
          </a:p>
          <a:p>
            <a:pPr algn="ctr"/>
            <a:r>
              <a:rPr lang="ja-JP" altLang="en-US" sz="1600" b="1" smtClean="0">
                <a:latin typeface="ふい字Ｐ" pitchFamily="2" charset="-128"/>
                <a:ea typeface="ふい字Ｐ" pitchFamily="2" charset="-128"/>
              </a:rPr>
              <a:t>への経路</a:t>
            </a:r>
            <a:endParaRPr lang="en-US" altLang="ja-JP" sz="16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940152" y="6080874"/>
            <a:ext cx="3051322" cy="696197"/>
          </a:xfrm>
          <a:prstGeom prst="roundRect">
            <a:avLst>
              <a:gd name="adj" fmla="val 11221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71195" y="5966042"/>
            <a:ext cx="14756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名称・コピー・ドメインは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172400" y="644091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smtClean="0">
                <a:latin typeface="ふい字Ｐ" pitchFamily="2" charset="-128"/>
                <a:ea typeface="ふい字Ｐ" pitchFamily="2" charset="-128"/>
              </a:rPr>
              <a:t>□ 商標確認</a:t>
            </a:r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  <a:p>
            <a:r>
              <a:rPr lang="ja-JP" altLang="en-US" sz="800" smtClean="0">
                <a:latin typeface="ふい字Ｐ" pitchFamily="2" charset="-128"/>
                <a:ea typeface="ふい字Ｐ" pitchFamily="2" charset="-128"/>
              </a:rPr>
              <a:t>□ ドメイン決定</a:t>
            </a:r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178099" y="2204864"/>
            <a:ext cx="0" cy="50405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1250107" y="2204864"/>
            <a:ext cx="0" cy="50405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角丸四角形 56"/>
          <p:cNvSpPr/>
          <p:nvPr/>
        </p:nvSpPr>
        <p:spPr>
          <a:xfrm>
            <a:off x="4101852" y="404664"/>
            <a:ext cx="1296144" cy="648072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365501" y="309946"/>
            <a:ext cx="864096" cy="2333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課題の核心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66" name="上カーブ矢印 65"/>
          <p:cNvSpPr/>
          <p:nvPr/>
        </p:nvSpPr>
        <p:spPr>
          <a:xfrm rot="10232989" flipV="1">
            <a:off x="5234672" y="888928"/>
            <a:ext cx="776284" cy="293070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5400000">
            <a:off x="-521395" y="4986913"/>
            <a:ext cx="1438156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仮説 ：</a:t>
            </a:r>
            <a:r>
              <a:rPr lang="en-US" altLang="ja-JP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STEP</a:t>
            </a:r>
            <a:r>
              <a:rPr lang="ja-JP" altLang="en-US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 </a:t>
            </a:r>
            <a:r>
              <a:rPr lang="en-US" altLang="ja-JP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2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 rot="5400000">
            <a:off x="-306372" y="6071165"/>
            <a:ext cx="10081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インタビュー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  <a:p>
            <a:pPr algn="r"/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（          ）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660232" y="0"/>
            <a:ext cx="2483768" cy="33265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i="1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タイトル・日付</a:t>
            </a:r>
            <a:endParaRPr kumimoji="1" lang="ja-JP" altLang="en-US" sz="1200" b="1" i="1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432048" y="260648"/>
            <a:ext cx="7560840" cy="3960440"/>
          </a:xfrm>
          <a:prstGeom prst="roundRect">
            <a:avLst>
              <a:gd name="adj" fmla="val 4654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5576" y="44624"/>
            <a:ext cx="13681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mtClean="0">
                <a:latin typeface="ふい字Ｐ" pitchFamily="2" charset="-128"/>
                <a:ea typeface="ふい字Ｐ" pitchFamily="2" charset="-128"/>
              </a:rPr>
              <a:t>仕組み・見た目</a:t>
            </a:r>
            <a:endParaRPr lang="en-US" altLang="ja-JP" sz="14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89484" y="277545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それは、こんな感じで実現できるかも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176558" y="5445224"/>
            <a:ext cx="1685059" cy="1004615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10231" y="5310733"/>
            <a:ext cx="10241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収益イメージ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328592" y="5445225"/>
            <a:ext cx="1756763" cy="1004614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15021" y="532025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コスト算定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624736" y="6058255"/>
            <a:ext cx="1080120" cy="515172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18262" y="6040113"/>
            <a:ext cx="1291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smtClean="0">
                <a:latin typeface="ふい字Ｐ" pitchFamily="2" charset="-128"/>
                <a:ea typeface="ふい字Ｐ" pitchFamily="2" charset="-128"/>
              </a:rPr>
              <a:t>投資回収までの期間</a:t>
            </a:r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948264" y="3024063"/>
            <a:ext cx="2052736" cy="1733987"/>
          </a:xfrm>
          <a:prstGeom prst="roundRect">
            <a:avLst>
              <a:gd name="adj" fmla="val 75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0266" y="4640437"/>
            <a:ext cx="12961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主要指標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75110" y="4956271"/>
            <a:ext cx="31152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u="sng" smtClean="0">
                <a:latin typeface="ふい字Ｐ" pitchFamily="2" charset="-128"/>
                <a:ea typeface="ふい字Ｐ" pitchFamily="2" charset="-128"/>
              </a:rPr>
              <a:t>A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cquisition:</a:t>
            </a:r>
            <a:r>
              <a:rPr lang="ja-JP" altLang="en-US" sz="1200" u="sng" smtClean="0">
                <a:latin typeface="ふい字Ｐ" pitchFamily="2" charset="-128"/>
                <a:ea typeface="ふい字Ｐ" pitchFamily="2" charset="-128"/>
              </a:rPr>
              <a:t>獲得・認知：　　　   　　  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.</a:t>
            </a:r>
          </a:p>
          <a:p>
            <a:endParaRPr lang="en-US" altLang="ja-JP" sz="1200" u="sng" smtClean="0"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1200" b="1" u="sng" smtClean="0">
                <a:latin typeface="ふい字Ｐ" pitchFamily="2" charset="-128"/>
                <a:ea typeface="ふい字Ｐ" pitchFamily="2" charset="-128"/>
              </a:rPr>
              <a:t>A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ctive</a:t>
            </a:r>
            <a:r>
              <a:rPr lang="ja-JP" altLang="en-US" sz="1200" u="sng" smtClean="0">
                <a:latin typeface="ふい字Ｐ" pitchFamily="2" charset="-128"/>
                <a:ea typeface="ふい字Ｐ" pitchFamily="2" charset="-128"/>
              </a:rPr>
              <a:t>アクティブ化・訪問： 　　　 　  　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.</a:t>
            </a:r>
          </a:p>
          <a:p>
            <a:endParaRPr lang="en-US" altLang="ja-JP" sz="1200" u="sng" smtClean="0"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1200" b="1" u="sng" smtClean="0">
                <a:latin typeface="ふい字Ｐ" pitchFamily="2" charset="-128"/>
                <a:ea typeface="ふい字Ｐ" pitchFamily="2" charset="-128"/>
              </a:rPr>
              <a:t>R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etention</a:t>
            </a:r>
            <a:r>
              <a:rPr lang="ja-JP" altLang="en-US" sz="1200" u="sng" smtClean="0">
                <a:latin typeface="ふい字Ｐ" pitchFamily="2" charset="-128"/>
                <a:ea typeface="ふい字Ｐ" pitchFamily="2" charset="-128"/>
              </a:rPr>
              <a:t>再訪問・定着：         　     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.</a:t>
            </a:r>
          </a:p>
          <a:p>
            <a:endParaRPr lang="en-US" altLang="ja-JP" sz="1200" u="sng" smtClean="0"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1200" b="1" u="sng" smtClean="0">
                <a:latin typeface="ふい字Ｐ" pitchFamily="2" charset="-128"/>
                <a:ea typeface="ふい字Ｐ" pitchFamily="2" charset="-128"/>
              </a:rPr>
              <a:t>R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eferral:SNS</a:t>
            </a:r>
            <a:r>
              <a:rPr lang="ja-JP" altLang="en-US" sz="1200" u="sng" smtClean="0">
                <a:latin typeface="ふい字Ｐ" pitchFamily="2" charset="-128"/>
                <a:ea typeface="ふい字Ｐ" pitchFamily="2" charset="-128"/>
              </a:rPr>
              <a:t>・評判拡散： 　 　　 　    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.</a:t>
            </a:r>
          </a:p>
          <a:p>
            <a:endParaRPr lang="en-US" altLang="ja-JP" sz="1200" u="sng" smtClean="0"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1200" b="1" u="sng" smtClean="0">
                <a:latin typeface="ふい字Ｐ" pitchFamily="2" charset="-128"/>
                <a:ea typeface="ふい字Ｐ" pitchFamily="2" charset="-128"/>
              </a:rPr>
              <a:t>R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evenue</a:t>
            </a:r>
            <a:r>
              <a:rPr lang="ja-JP" altLang="en-US" sz="1200" u="sng" smtClean="0">
                <a:latin typeface="ふい字Ｐ" pitchFamily="2" charset="-128"/>
                <a:ea typeface="ふい字Ｐ" pitchFamily="2" charset="-128"/>
              </a:rPr>
              <a:t>売上・マネタイズ： 　　　 　   　</a:t>
            </a:r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.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79011" y="4807700"/>
            <a:ext cx="15841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smtClean="0">
                <a:latin typeface="ふい字Ｐ" pitchFamily="2" charset="-128"/>
                <a:ea typeface="ふい字Ｐ" pitchFamily="2" charset="-128"/>
              </a:rPr>
              <a:t>Key Goal Index</a:t>
            </a:r>
          </a:p>
          <a:p>
            <a:endParaRPr lang="en-US" altLang="ja-JP" sz="800" smtClean="0"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.</a:t>
            </a:r>
            <a:r>
              <a:rPr lang="ja-JP" altLang="en-US" sz="1200" u="sng" smtClean="0">
                <a:latin typeface="ふい字Ｐ" pitchFamily="2" charset="-128"/>
                <a:ea typeface="ふい字Ｐ" pitchFamily="2" charset="-128"/>
              </a:rPr>
              <a:t>　　　　　　　</a:t>
            </a:r>
            <a:r>
              <a:rPr lang="en-US" altLang="ja-JP" sz="1200" smtClean="0">
                <a:latin typeface="ふい字Ｐ" pitchFamily="2" charset="-128"/>
                <a:ea typeface="ふい字Ｐ" pitchFamily="2" charset="-128"/>
              </a:rPr>
              <a:t>.</a:t>
            </a:r>
          </a:p>
          <a:p>
            <a:r>
              <a:rPr lang="ja-JP" altLang="en-US" sz="1200" smtClean="0">
                <a:latin typeface="ふい字Ｐ" pitchFamily="2" charset="-128"/>
                <a:ea typeface="ふい字Ｐ" pitchFamily="2" charset="-128"/>
              </a:rPr>
              <a:t>その目標値</a:t>
            </a:r>
            <a:endParaRPr lang="en-US" altLang="ja-JP" sz="1200" smtClean="0"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1200" u="sng" smtClean="0">
                <a:latin typeface="ふい字Ｐ" pitchFamily="2" charset="-128"/>
                <a:ea typeface="ふい字Ｐ" pitchFamily="2" charset="-128"/>
              </a:rPr>
              <a:t>.</a:t>
            </a:r>
            <a:r>
              <a:rPr lang="ja-JP" altLang="en-US" sz="1200" u="sng" smtClean="0">
                <a:latin typeface="ふい字Ｐ" pitchFamily="2" charset="-128"/>
                <a:ea typeface="ふい字Ｐ" pitchFamily="2" charset="-128"/>
              </a:rPr>
              <a:t>　　　　　　　</a:t>
            </a:r>
            <a:r>
              <a:rPr lang="en-US" altLang="ja-JP" sz="1200" smtClean="0">
                <a:latin typeface="ふい字Ｐ" pitchFamily="2" charset="-128"/>
                <a:ea typeface="ふい字Ｐ" pitchFamily="2" charset="-128"/>
              </a:rPr>
              <a:t>.</a:t>
            </a:r>
          </a:p>
          <a:p>
            <a:endParaRPr lang="en-US" altLang="ja-JP" sz="1200" smtClean="0">
              <a:latin typeface="ふい字Ｐ" pitchFamily="2" charset="-128"/>
              <a:ea typeface="ふい字Ｐ" pitchFamily="2" charset="-128"/>
            </a:endParaRPr>
          </a:p>
          <a:p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成長策の選択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800200" y="464043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施策・計測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2299" y="6039808"/>
            <a:ext cx="18002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○ </a:t>
            </a:r>
            <a:r>
              <a:rPr lang="en-US" altLang="ja-JP" sz="1000" smtClean="0">
                <a:latin typeface="ふい字Ｐ" pitchFamily="2" charset="-128"/>
                <a:ea typeface="ふい字Ｐ" pitchFamily="2" charset="-128"/>
              </a:rPr>
              <a:t>Sticky:</a:t>
            </a: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新規獲得＞離脱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○ </a:t>
            </a:r>
            <a:r>
              <a:rPr lang="en-US" altLang="ja-JP" sz="1000" smtClean="0">
                <a:latin typeface="ふい字Ｐ" pitchFamily="2" charset="-128"/>
                <a:ea typeface="ふい字Ｐ" pitchFamily="2" charset="-128"/>
              </a:rPr>
              <a:t>Paid  : LTV</a:t>
            </a: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＞ </a:t>
            </a:r>
            <a:r>
              <a:rPr lang="en-US" altLang="ja-JP" sz="1000" smtClean="0">
                <a:latin typeface="ふい字Ｐ" pitchFamily="2" charset="-128"/>
                <a:ea typeface="ふい字Ｐ" pitchFamily="2" charset="-128"/>
              </a:rPr>
              <a:t>3*COCA</a:t>
            </a:r>
          </a:p>
          <a:p>
            <a:pPr>
              <a:lnSpc>
                <a:spcPts val="1300"/>
              </a:lnSpc>
            </a:pP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○ </a:t>
            </a:r>
            <a:r>
              <a:rPr lang="en-US" altLang="ja-JP" sz="1000" smtClean="0">
                <a:latin typeface="ふい字Ｐ" pitchFamily="2" charset="-128"/>
                <a:ea typeface="ふい字Ｐ" pitchFamily="2" charset="-128"/>
              </a:rPr>
              <a:t>Biral :</a:t>
            </a: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バイラル係数＞</a:t>
            </a:r>
            <a:r>
              <a:rPr lang="en-US" altLang="ja-JP" sz="1000" smtClean="0">
                <a:latin typeface="ふい字Ｐ" pitchFamily="2" charset="-128"/>
                <a:ea typeface="ふい字Ｐ" pitchFamily="2" charset="-128"/>
              </a:rPr>
              <a:t>1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6934870" y="4735826"/>
            <a:ext cx="216024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来るのか？ 買う？ いくらで？ 頻度は？ 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なぜ、</a:t>
            </a:r>
            <a:r>
              <a:rPr lang="ja-JP" altLang="en-US" sz="900" u="sng" smtClean="0">
                <a:latin typeface="ふい字Ｐ" pitchFamily="2" charset="-128"/>
                <a:ea typeface="ふい字Ｐ" pitchFamily="2" charset="-128"/>
              </a:rPr>
              <a:t>我々が</a:t>
            </a: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提案するものを買うか？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smtClean="0">
                <a:latin typeface="ふい字Ｐ" pitchFamily="2" charset="-128"/>
                <a:ea typeface="ふい字Ｐ" pitchFamily="2" charset="-128"/>
              </a:rPr>
              <a:t>□ 期待に十分応えるものを提供できる？</a:t>
            </a: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endParaRPr lang="en-US" altLang="ja-JP" sz="9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112568" y="6608385"/>
            <a:ext cx="39959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□ 我々自身が、その課題に対して、どこよりも情熱があるか？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46404" y="2741826"/>
            <a:ext cx="12961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独自の価値 ＆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  <a:p>
            <a:pPr algn="ctr"/>
            <a:r>
              <a:rPr lang="ja-JP" altLang="en-US" sz="1200" b="1" smtClean="0">
                <a:latin typeface="ふい字Ｐ" pitchFamily="2" charset="-128"/>
                <a:ea typeface="ふい字Ｐ" pitchFamily="2" charset="-128"/>
              </a:rPr>
              <a:t>圧倒的な優位性</a:t>
            </a:r>
            <a:endParaRPr lang="en-US" altLang="ja-JP" sz="1200" b="1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56376" y="150734"/>
            <a:ext cx="1188640" cy="292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個人情報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法的リスク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知財クリア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ネットワーク外部性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プラットフォーム依存性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人手・運営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サーバ運用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パイオニアのリスク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模倣されるリスク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□ 最大手のシェアが</a:t>
            </a: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700" smtClean="0">
                <a:latin typeface="ふい字Ｐ" pitchFamily="2" charset="-128"/>
                <a:ea typeface="ふい字Ｐ" pitchFamily="2" charset="-128"/>
              </a:rPr>
              <a:t>   25</a:t>
            </a:r>
            <a:r>
              <a:rPr lang="ja-JP" altLang="en-US" sz="700" smtClean="0">
                <a:latin typeface="ふい字Ｐ" pitchFamily="2" charset="-128"/>
                <a:ea typeface="ふい字Ｐ" pitchFamily="2" charset="-128"/>
              </a:rPr>
              <a:t>％以下か？</a:t>
            </a:r>
          </a:p>
          <a:p>
            <a:pPr>
              <a:lnSpc>
                <a:spcPts val="1300"/>
              </a:lnSpc>
            </a:pP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  <a:p>
            <a:pPr>
              <a:lnSpc>
                <a:spcPts val="1300"/>
              </a:lnSpc>
            </a:pPr>
            <a:endParaRPr lang="en-US" altLang="ja-JP" sz="700" smtClean="0">
              <a:latin typeface="ふい字Ｐ" pitchFamily="2" charset="-128"/>
              <a:ea typeface="ふい字Ｐ" pitchFamily="2" charset="-128"/>
            </a:endParaRPr>
          </a:p>
        </p:txBody>
      </p:sp>
      <p:sp>
        <p:nvSpPr>
          <p:cNvPr id="22" name="直角三角形 21"/>
          <p:cNvSpPr/>
          <p:nvPr/>
        </p:nvSpPr>
        <p:spPr>
          <a:xfrm rot="10800000">
            <a:off x="1691680" y="4986179"/>
            <a:ext cx="324544" cy="172819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 rot="5400000">
            <a:off x="-601398" y="734886"/>
            <a:ext cx="159329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仮説 ：</a:t>
            </a:r>
            <a:r>
              <a:rPr lang="en-US" altLang="ja-JP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STEP</a:t>
            </a:r>
            <a:r>
              <a:rPr lang="ja-JP" altLang="en-US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 </a:t>
            </a:r>
            <a:r>
              <a:rPr lang="en-US" altLang="ja-JP" sz="1600" b="1" smtClean="0">
                <a:solidFill>
                  <a:schemeClr val="bg1">
                    <a:lumMod val="85000"/>
                  </a:schemeClr>
                </a:solidFill>
                <a:latin typeface="ふい字Ｐ" pitchFamily="2" charset="-128"/>
                <a:ea typeface="ふい字Ｐ" pitchFamily="2" charset="-128"/>
                <a:cs typeface="メイリオ" pitchFamily="50" charset="-128"/>
              </a:rPr>
              <a:t>3</a:t>
            </a:r>
          </a:p>
        </p:txBody>
      </p:sp>
      <p:cxnSp>
        <p:nvCxnSpPr>
          <p:cNvPr id="33" name="直線コネクタ 32"/>
          <p:cNvCxnSpPr/>
          <p:nvPr/>
        </p:nvCxnSpPr>
        <p:spPr>
          <a:xfrm>
            <a:off x="17056" y="44624"/>
            <a:ext cx="910748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 rot="5400000">
            <a:off x="-988585" y="2796897"/>
            <a:ext cx="24482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インタビュー相手、日付（                       </a:t>
            </a:r>
            <a:r>
              <a:rPr lang="en-US" altLang="ja-JP" sz="1000" smtClean="0">
                <a:latin typeface="ふい字Ｐ" pitchFamily="2" charset="-128"/>
                <a:ea typeface="ふい字Ｐ" pitchFamily="2" charset="-128"/>
              </a:rPr>
              <a:t>      </a:t>
            </a:r>
            <a:r>
              <a:rPr lang="ja-JP" altLang="en-US" sz="1000" smtClean="0">
                <a:latin typeface="ふい字Ｐ" pitchFamily="2" charset="-128"/>
                <a:ea typeface="ふい字Ｐ" pitchFamily="2" charset="-128"/>
              </a:rPr>
              <a:t>　　）</a:t>
            </a:r>
            <a:endParaRPr lang="en-US" altLang="ja-JP" sz="1000" smtClean="0">
              <a:latin typeface="ふい字Ｐ" pitchFamily="2" charset="-128"/>
              <a:ea typeface="ふい字Ｐ" pitchFamily="2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349</Words>
  <Application>Microsoft Office PowerPoint</Application>
  <PresentationFormat>画面に合わせる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sakai</dc:creator>
  <cp:lastModifiedBy>sakai</cp:lastModifiedBy>
  <cp:revision>91</cp:revision>
  <dcterms:created xsi:type="dcterms:W3CDTF">2014-03-16T05:59:33Z</dcterms:created>
  <dcterms:modified xsi:type="dcterms:W3CDTF">2015-11-12T02:48:56Z</dcterms:modified>
</cp:coreProperties>
</file>